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76" r:id="rId16"/>
    <p:sldId id="277" r:id="rId17"/>
    <p:sldId id="278" r:id="rId18"/>
    <p:sldId id="272" r:id="rId19"/>
    <p:sldId id="279" r:id="rId20"/>
    <p:sldId id="280" r:id="rId21"/>
    <p:sldId id="268" r:id="rId22"/>
    <p:sldId id="269" r:id="rId23"/>
    <p:sldId id="270" r:id="rId24"/>
    <p:sldId id="281" r:id="rId25"/>
    <p:sldId id="273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8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01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5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40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2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1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7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178584"/>
            <a:ext cx="6637272" cy="20035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Корекційна робота з незакритими рефлексами як частина логопедичного супроводу 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449" y="5248010"/>
            <a:ext cx="6347714" cy="1320800"/>
          </a:xfrm>
        </p:spPr>
        <p:txBody>
          <a:bodyPr/>
          <a:lstStyle/>
          <a:p>
            <a:pPr marL="0" indent="0">
              <a:buNone/>
            </a:pPr>
            <a:r>
              <a:rPr lang="uk-UA" sz="1600" b="1" dirty="0">
                <a:solidFill>
                  <a:srgbClr val="002060"/>
                </a:solidFill>
              </a:rPr>
              <a:t>Зоряна Савчук</a:t>
            </a:r>
          </a:p>
          <a:p>
            <a:pPr marL="0" indent="0">
              <a:buNone/>
            </a:pPr>
            <a:r>
              <a:rPr lang="uk-UA" sz="1600" b="1" dirty="0">
                <a:solidFill>
                  <a:srgbClr val="002060"/>
                </a:solidFill>
              </a:rPr>
              <a:t>кандидат історичних наук, доцент, доцент кафедри дошкільної освіти ВДПУ ім. Михайла Коцюбинського, практикуючий логопед, фахівець із інклюзії(консультант</a:t>
            </a:r>
            <a:r>
              <a:rPr lang="uk-UA" dirty="0"/>
              <a:t>)</a:t>
            </a:r>
          </a:p>
          <a:p>
            <a:endParaRPr dirty="0"/>
          </a:p>
        </p:txBody>
      </p:sp>
      <p:pic>
        <p:nvPicPr>
          <p:cNvPr id="1028" name="Picture 4" descr="Перевіряємо позотонические рефлекси у дитини | Все про дітей">
            <a:extLst>
              <a:ext uri="{FF2B5EF4-FFF2-40B4-BE49-F238E27FC236}">
                <a16:creationId xmlns:a16="http://schemas.microsoft.com/office/drawing/2014/main" id="{2E8C3D19-F2A7-4E49-AC17-0B7810515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32" y="2345366"/>
            <a:ext cx="3527676" cy="2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36836-FF53-41A2-9A8E-350D18AA1E79}"/>
              </a:ext>
            </a:extLst>
          </p:cNvPr>
          <p:cNvSpPr txBox="1"/>
          <p:nvPr/>
        </p:nvSpPr>
        <p:spPr>
          <a:xfrm>
            <a:off x="5961888" y="374904"/>
            <a:ext cx="262242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26 </a:t>
            </a:r>
            <a:r>
              <a:rPr lang="ru-RU" dirty="0" err="1">
                <a:solidFill>
                  <a:schemeClr val="bg1"/>
                </a:solidFill>
              </a:rPr>
              <a:t>серпня</a:t>
            </a:r>
            <a:r>
              <a:rPr lang="ru-RU" dirty="0">
                <a:solidFill>
                  <a:schemeClr val="bg1"/>
                </a:solidFill>
              </a:rPr>
              <a:t> 2025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E7168-1ACB-44A3-A2FD-5541D2099DD6}"/>
              </a:ext>
            </a:extLst>
          </p:cNvPr>
          <p:cNvSpPr txBox="1"/>
          <p:nvPr/>
        </p:nvSpPr>
        <p:spPr>
          <a:xfrm>
            <a:off x="164592" y="374904"/>
            <a:ext cx="507492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Фаховий</a:t>
            </a:r>
            <a:r>
              <a:rPr lang="ru-RU" dirty="0">
                <a:solidFill>
                  <a:schemeClr val="bg1"/>
                </a:solidFill>
              </a:rPr>
              <a:t> модуль для </a:t>
            </a:r>
            <a:r>
              <a:rPr lang="ru-RU" dirty="0" err="1">
                <a:solidFill>
                  <a:schemeClr val="bg1"/>
                </a:solidFill>
              </a:rPr>
              <a:t>вчителів-логопедів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6FE424-4F0D-4786-A4F1-E7B3C25D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4631" y="4528821"/>
            <a:ext cx="1673352" cy="2192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Хапальний рефлекс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58651"/>
            <a:ext cx="6347714" cy="3880773"/>
          </a:xfrm>
        </p:spPr>
        <p:txBody>
          <a:bodyPr/>
          <a:lstStyle/>
          <a:p>
            <a:endParaRPr dirty="0"/>
          </a:p>
          <a:p>
            <a:r>
              <a:rPr dirty="0" err="1"/>
              <a:t>Вплив</a:t>
            </a:r>
            <a:r>
              <a:rPr dirty="0"/>
              <a:t>: </a:t>
            </a:r>
            <a:r>
              <a:rPr dirty="0" err="1"/>
              <a:t>гіпертонус</a:t>
            </a:r>
            <a:r>
              <a:rPr dirty="0"/>
              <a:t> </a:t>
            </a:r>
            <a:r>
              <a:rPr dirty="0" err="1"/>
              <a:t>кисті</a:t>
            </a:r>
            <a:r>
              <a:rPr dirty="0"/>
              <a:t>, </a:t>
            </a:r>
            <a:r>
              <a:rPr dirty="0" err="1"/>
              <a:t>труднощі</a:t>
            </a:r>
            <a:r>
              <a:rPr dirty="0"/>
              <a:t> у </a:t>
            </a:r>
            <a:r>
              <a:rPr dirty="0" err="1"/>
              <a:t>володінні</a:t>
            </a:r>
            <a:r>
              <a:rPr dirty="0"/>
              <a:t> </a:t>
            </a:r>
            <a:r>
              <a:rPr dirty="0" err="1"/>
              <a:t>олівцем</a:t>
            </a:r>
            <a:r>
              <a:rPr dirty="0"/>
              <a:t>, </a:t>
            </a:r>
            <a:r>
              <a:rPr dirty="0" err="1"/>
              <a:t>письмі</a:t>
            </a:r>
            <a:r>
              <a:rPr dirty="0"/>
              <a:t>.</a:t>
            </a:r>
          </a:p>
          <a:p>
            <a:r>
              <a:rPr dirty="0" err="1"/>
              <a:t>Тест</a:t>
            </a:r>
            <a:r>
              <a:rPr dirty="0"/>
              <a:t>: </a:t>
            </a:r>
            <a:r>
              <a:rPr dirty="0" err="1"/>
              <a:t>доторк</a:t>
            </a:r>
            <a:r>
              <a:rPr lang="uk-UA" dirty="0" err="1"/>
              <a:t>нутися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долоні</a:t>
            </a:r>
            <a:r>
              <a:rPr dirty="0"/>
              <a:t> → </a:t>
            </a:r>
            <a:r>
              <a:rPr dirty="0" err="1"/>
              <a:t>захоплення</a:t>
            </a:r>
            <a:r>
              <a:rPr dirty="0"/>
              <a:t> </a:t>
            </a:r>
            <a:r>
              <a:rPr dirty="0" err="1"/>
              <a:t>предмета</a:t>
            </a:r>
            <a:r>
              <a:rPr dirty="0"/>
              <a:t>.</a:t>
            </a:r>
          </a:p>
          <a:p>
            <a:r>
              <a:rPr dirty="0" err="1"/>
              <a:t>Вправи</a:t>
            </a:r>
            <a:r>
              <a:rPr dirty="0"/>
              <a:t>: </a:t>
            </a:r>
            <a:r>
              <a:rPr dirty="0" err="1"/>
              <a:t>маніпуляції</a:t>
            </a:r>
            <a:r>
              <a:rPr dirty="0"/>
              <a:t> з </a:t>
            </a:r>
            <a:r>
              <a:rPr dirty="0" err="1"/>
              <a:t>пальцями</a:t>
            </a:r>
            <a:r>
              <a:rPr dirty="0"/>
              <a:t>, </a:t>
            </a:r>
            <a:r>
              <a:rPr dirty="0" err="1"/>
              <a:t>м'ячиками</a:t>
            </a:r>
            <a:r>
              <a:rPr dirty="0"/>
              <a:t>, </a:t>
            </a:r>
            <a:r>
              <a:rPr dirty="0" err="1"/>
              <a:t>ліплення</a:t>
            </a:r>
            <a:r>
              <a:rPr dirty="0"/>
              <a:t>.</a:t>
            </a:r>
          </a:p>
        </p:txBody>
      </p:sp>
      <p:pic>
        <p:nvPicPr>
          <p:cNvPr id="4" name="Рисунок 3" descr="ÐÐ°ÑÑÐ¸Ð½ÐºÐ¸ Ð¿Ð¾ Ð·Ð°Ð¿ÑÐ¾ÑÑ ÑÐ²Ð°ÑÐ°ÑÐµÐ»ÑÐ½ÑÐ¹ ÑÐµÑÐ»ÐµÐºÑ">
            <a:extLst>
              <a:ext uri="{FF2B5EF4-FFF2-40B4-BE49-F238E27FC236}">
                <a16:creationId xmlns:a16="http://schemas.microsoft.com/office/drawing/2014/main" id="{F94E7851-890C-497E-B8C4-5F7F58BACD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2" y="3780464"/>
            <a:ext cx="3591449" cy="267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D6D30F-E5DF-4DCF-ADB6-E16CC1D2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419100"/>
            <a:ext cx="6109588" cy="3762375"/>
          </a:xfrm>
        </p:spPr>
        <p:txBody>
          <a:bodyPr>
            <a:normAutofit/>
          </a:bodyPr>
          <a:lstStyle/>
          <a:p>
            <a:r>
              <a:rPr lang="uk-UA" sz="2400" dirty="0"/>
              <a:t>Гіперактивність= рефлекс Моро</a:t>
            </a:r>
          </a:p>
          <a:p>
            <a:r>
              <a:rPr lang="uk-UA" sz="2400" dirty="0"/>
              <a:t>Чутливість до одягу= рефлекс </a:t>
            </a:r>
            <a:r>
              <a:rPr lang="uk-UA" sz="2400" dirty="0" err="1"/>
              <a:t>Галанта</a:t>
            </a:r>
            <a:r>
              <a:rPr lang="uk-UA" sz="2400" dirty="0"/>
              <a:t> </a:t>
            </a:r>
          </a:p>
          <a:p>
            <a:r>
              <a:rPr lang="uk-UA" sz="2400" dirty="0"/>
              <a:t>Тягне руки до рота та гризе нігті = пошуковий рефлекс </a:t>
            </a:r>
          </a:p>
          <a:p>
            <a:r>
              <a:rPr lang="uk-UA" sz="2400" dirty="0"/>
              <a:t>Ходить на пальчиках= рефлекс </a:t>
            </a:r>
            <a:r>
              <a:rPr lang="uk-UA" sz="2400" dirty="0" err="1"/>
              <a:t>Бабінського</a:t>
            </a:r>
            <a:endParaRPr lang="uk-UA" sz="2400" dirty="0"/>
          </a:p>
          <a:p>
            <a:r>
              <a:rPr lang="uk-UA" sz="2400" dirty="0"/>
              <a:t>Поганий почерк= АШТР </a:t>
            </a:r>
          </a:p>
          <a:p>
            <a:r>
              <a:rPr lang="uk-UA" sz="2400" dirty="0"/>
              <a:t>Незграбність = СШТР</a:t>
            </a:r>
          </a:p>
        </p:txBody>
      </p:sp>
    </p:spTree>
    <p:extLst>
      <p:ext uri="{BB962C8B-B14F-4D97-AF65-F5344CB8AC3E}">
        <p14:creationId xmlns:p14="http://schemas.microsoft.com/office/powerpoint/2010/main" val="105273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Як логопед може діагностувати рефлекси?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Спостереження під час гри, аплікації, руху.</a:t>
            </a:r>
          </a:p>
          <a:p>
            <a:r>
              <a:t>Звертати увагу на тілесні реакції, позу, рухи очей.</a:t>
            </a:r>
          </a:p>
          <a:p>
            <a:r>
              <a:t>Тести без спеціального обладнання.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Прості тести для логопеда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Картки-інструкції з тестами.</a:t>
            </a:r>
          </a:p>
          <a:p>
            <a:r>
              <a:t>Відео або демонстрація на занятті.</a:t>
            </a:r>
          </a:p>
          <a:p>
            <a:r>
              <a:t>Фіксація результатів у таблицю.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Корекційна</a:t>
            </a:r>
            <a:r>
              <a:rPr dirty="0"/>
              <a:t> </a:t>
            </a:r>
            <a:r>
              <a:rPr dirty="0" err="1"/>
              <a:t>робота</a:t>
            </a:r>
            <a:r>
              <a:rPr dirty="0"/>
              <a:t> </a:t>
            </a:r>
            <a:r>
              <a:rPr dirty="0" err="1"/>
              <a:t>логопеда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 err="1"/>
              <a:t>Вправи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згасання</a:t>
            </a:r>
            <a:r>
              <a:rPr dirty="0"/>
              <a:t> </a:t>
            </a:r>
            <a:r>
              <a:rPr dirty="0" err="1"/>
              <a:t>рефлексів</a:t>
            </a:r>
            <a:r>
              <a:rPr dirty="0"/>
              <a:t>: </a:t>
            </a:r>
            <a:r>
              <a:rPr dirty="0" err="1"/>
              <a:t>повзання</a:t>
            </a:r>
            <a:r>
              <a:rPr dirty="0"/>
              <a:t>, </a:t>
            </a:r>
            <a:r>
              <a:rPr dirty="0" err="1"/>
              <a:t>перекати</a:t>
            </a:r>
            <a:r>
              <a:rPr dirty="0"/>
              <a:t>, </a:t>
            </a:r>
            <a:r>
              <a:rPr dirty="0" err="1"/>
              <a:t>розтягування</a:t>
            </a:r>
            <a:r>
              <a:rPr dirty="0"/>
              <a:t>.</a:t>
            </a:r>
          </a:p>
          <a:p>
            <a:r>
              <a:rPr dirty="0" err="1"/>
              <a:t>Дихальні</a:t>
            </a:r>
            <a:r>
              <a:rPr dirty="0"/>
              <a:t> </a:t>
            </a:r>
            <a:r>
              <a:rPr dirty="0" err="1"/>
              <a:t>вправи</a:t>
            </a:r>
            <a:r>
              <a:rPr dirty="0"/>
              <a:t>: «</a:t>
            </a:r>
            <a:r>
              <a:rPr dirty="0" err="1"/>
              <a:t>дме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кульбабу</a:t>
            </a:r>
            <a:r>
              <a:rPr dirty="0"/>
              <a:t>», «</a:t>
            </a:r>
            <a:r>
              <a:rPr dirty="0" err="1"/>
              <a:t>задуй</a:t>
            </a:r>
            <a:r>
              <a:rPr dirty="0"/>
              <a:t> </a:t>
            </a:r>
            <a:r>
              <a:rPr dirty="0" err="1"/>
              <a:t>свічку</a:t>
            </a:r>
            <a:r>
              <a:rPr dirty="0"/>
              <a:t>»</a:t>
            </a:r>
            <a:r>
              <a:rPr lang="uk-UA" dirty="0"/>
              <a:t>…</a:t>
            </a:r>
            <a:endParaRPr dirty="0"/>
          </a:p>
          <a:p>
            <a:r>
              <a:rPr dirty="0" err="1"/>
              <a:t>Артикуляційна</a:t>
            </a:r>
            <a:r>
              <a:rPr dirty="0"/>
              <a:t> </a:t>
            </a:r>
            <a:r>
              <a:rPr dirty="0" err="1"/>
              <a:t>гімнастика</a:t>
            </a:r>
            <a:r>
              <a:rPr dirty="0"/>
              <a:t> з </a:t>
            </a:r>
            <a:r>
              <a:rPr dirty="0" err="1"/>
              <a:t>руховим</a:t>
            </a:r>
            <a:r>
              <a:rPr dirty="0"/>
              <a:t> </a:t>
            </a:r>
            <a:r>
              <a:rPr dirty="0" err="1"/>
              <a:t>супроводом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A6DE-8D7E-4C49-A005-3D1DDCB6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Інтеграція рефлексу Моро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AE6DE9-F6C8-4684-A64C-64BD72E1E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934" y="3050151"/>
            <a:ext cx="2478789" cy="33577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5C797F-D270-4E15-9A52-3C91BD07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65" y="1568568"/>
            <a:ext cx="2186690" cy="33590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32B008-20A5-4B91-B100-81ED86019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697" y="3050151"/>
            <a:ext cx="2545235" cy="33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EAE87-4780-45C7-8789-12A73DBA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Вправи та заняття для подолання активних рефлексів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E9765B-EE5B-42E7-9BA7-CE74B70DD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237" y="2697007"/>
            <a:ext cx="2541582" cy="35513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9E688A-E4AF-47C8-8FDB-99D47C661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59" y="2020773"/>
            <a:ext cx="2257423" cy="4520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BBBDA9-74C9-4D61-902A-2B62130F6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8" y="2020773"/>
            <a:ext cx="2396280" cy="47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7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88163-EA3B-476A-A308-C8345E31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181260"/>
            <a:ext cx="6166737" cy="1028416"/>
          </a:xfrm>
        </p:spPr>
        <p:txBody>
          <a:bodyPr>
            <a:noAutofit/>
          </a:bodyPr>
          <a:lstStyle/>
          <a:p>
            <a:r>
              <a:rPr lang="uk-UA" sz="2000" b="1" dirty="0"/>
              <a:t>Вправа «Кішечка–верблюд» (корекція рефлексу TLR)</a:t>
            </a:r>
            <a:br>
              <a:rPr lang="uk-UA" sz="2000" b="1" dirty="0"/>
            </a:br>
            <a:br>
              <a:rPr lang="uk-UA" sz="2000" dirty="0"/>
            </a:br>
            <a:r>
              <a:rPr lang="uk-UA" sz="20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DD68F-0B1D-408A-AA50-5D8FF6836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4" r="3168"/>
          <a:stretch/>
        </p:blipFill>
        <p:spPr>
          <a:xfrm>
            <a:off x="2900510" y="4035837"/>
            <a:ext cx="1823890" cy="26409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DB1DB3-FC29-4DBE-B16D-FA5DABAC607A}"/>
              </a:ext>
            </a:extLst>
          </p:cNvPr>
          <p:cNvSpPr/>
          <p:nvPr/>
        </p:nvSpPr>
        <p:spPr>
          <a:xfrm>
            <a:off x="466725" y="752475"/>
            <a:ext cx="6391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допомагає нормалізувати тонус м’язів шиї і спини, що часто порушується при активному рефлексі TLR. Ця вправа покращує гнучкість хребта, розвиває координацію рухів і готує м’язи до правильного мовленнєвого дихання.</a:t>
            </a:r>
            <a:br>
              <a:rPr lang="uk-UA" sz="1600" dirty="0"/>
            </a:br>
            <a:r>
              <a:rPr lang="uk-UA" sz="1600" b="1" dirty="0"/>
              <a:t>Інструкції:</a:t>
            </a:r>
            <a:br>
              <a:rPr lang="uk-UA" sz="1600" dirty="0"/>
            </a:br>
            <a:r>
              <a:rPr lang="uk-UA" sz="1600" dirty="0"/>
              <a:t>Станьте на </a:t>
            </a:r>
            <a:r>
              <a:rPr lang="uk-UA" sz="1600" dirty="0" err="1"/>
              <a:t>четвереньки</a:t>
            </a:r>
            <a:r>
              <a:rPr lang="uk-UA" sz="1600" dirty="0"/>
              <a:t>, руки під </a:t>
            </a:r>
            <a:r>
              <a:rPr lang="uk-UA" sz="1600" dirty="0" err="1"/>
              <a:t>плечима</a:t>
            </a:r>
            <a:r>
              <a:rPr lang="uk-UA" sz="1600" dirty="0"/>
              <a:t>, коліна під тазом.</a:t>
            </a:r>
            <a:br>
              <a:rPr lang="uk-UA" sz="1600" dirty="0"/>
            </a:br>
            <a:r>
              <a:rPr lang="uk-UA" sz="1600" dirty="0"/>
              <a:t>Повільно вигинайте спину вгору, підборіддя тягніть до грудей («кішечка»).</a:t>
            </a:r>
            <a:br>
              <a:rPr lang="uk-UA" sz="1600" dirty="0"/>
            </a:br>
            <a:r>
              <a:rPr lang="uk-UA" sz="1600" dirty="0"/>
              <a:t>Потім прогинайте спину вниз, голову піднімайте вгору («верблюд»).</a:t>
            </a:r>
            <a:br>
              <a:rPr lang="uk-UA" sz="1600" dirty="0"/>
            </a:br>
            <a:r>
              <a:rPr lang="uk-UA" sz="1600" dirty="0"/>
              <a:t>Повторіть рух 5–7 разів, рахуючи вголос.</a:t>
            </a:r>
            <a:br>
              <a:rPr lang="uk-UA" sz="1600" dirty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92712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/>
              <a:t>Вправа «Обійми себе» (корекція рефлексу Моро)</a:t>
            </a:r>
            <a:br>
              <a:rPr lang="uk-UA" sz="2000" b="1" dirty="0"/>
            </a:br>
            <a:br>
              <a:rPr lang="uk-UA" sz="2000" dirty="0"/>
            </a:br>
            <a:r>
              <a:rPr lang="uk-UA" sz="2000" dirty="0"/>
              <a:t>щоденно по 3–5 хвилин.</a:t>
            </a:r>
            <a:br>
              <a:rPr lang="uk-UA" sz="2000" dirty="0"/>
            </a:br>
            <a:endParaRPr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допомагає заспокоїти дитину, знизити тривожність і зменшити активність рефлексу Моро. Логопед показує, як м’яко охопити плечі дитини руками, закрити очі і зробити кілька глибоких вдихів-видихів разом. Вправа сприяє розвитку тілесної саморегуляції, зменшує емоційну напругу і підтримує концентрацію уваги.</a:t>
            </a:r>
            <a:br>
              <a:rPr lang="uk-UA" dirty="0"/>
            </a:br>
            <a:r>
              <a:rPr lang="uk-UA" b="1" dirty="0"/>
              <a:t>Інструкції:</a:t>
            </a:r>
            <a:br>
              <a:rPr lang="uk-UA" dirty="0"/>
            </a:br>
            <a:r>
              <a:rPr lang="uk-UA" dirty="0"/>
              <a:t>Сядьте або станьте зручно біля дитини.</a:t>
            </a:r>
            <a:br>
              <a:rPr lang="uk-UA" dirty="0"/>
            </a:br>
            <a:r>
              <a:rPr lang="uk-UA" dirty="0"/>
              <a:t>Легко охопіть її плечі руками так, ніби ви обіймаєте себе.</a:t>
            </a:r>
            <a:br>
              <a:rPr lang="uk-UA" dirty="0"/>
            </a:br>
            <a:r>
              <a:rPr lang="uk-UA" dirty="0"/>
              <a:t>Запропонуйте дитині закрити очі, якщо вона згодна.</a:t>
            </a:r>
            <a:br>
              <a:rPr lang="uk-UA" dirty="0"/>
            </a:br>
            <a:r>
              <a:rPr lang="uk-UA" dirty="0"/>
              <a:t>Разом зробіть 3–5 глибоких вдихів і видихів.</a:t>
            </a:r>
            <a:br>
              <a:rPr lang="uk-UA" dirty="0"/>
            </a:br>
            <a:r>
              <a:rPr lang="uk-UA" dirty="0"/>
              <a:t>Повторюйте вправу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F42309-6558-43F8-98A7-D6B7B2AC0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153" y="714376"/>
            <a:ext cx="3725254" cy="5097462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A68C35-A8C1-42BB-A662-690A7050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9" y="838200"/>
            <a:ext cx="3456665" cy="42018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6F117-A169-42B4-9BFE-3CE369D89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037" y="4143270"/>
            <a:ext cx="3985661" cy="24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8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Навіщо логопеду знати про незгаслі рефлекси?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68" y="2160590"/>
            <a:ext cx="3491061" cy="3880773"/>
          </a:xfrm>
        </p:spPr>
        <p:txBody>
          <a:bodyPr/>
          <a:lstStyle/>
          <a:p>
            <a:endParaRPr dirty="0"/>
          </a:p>
          <a:p>
            <a:r>
              <a:rPr dirty="0" err="1"/>
              <a:t>Примітивні</a:t>
            </a:r>
            <a:r>
              <a:rPr dirty="0"/>
              <a:t> </a:t>
            </a:r>
            <a:r>
              <a:rPr dirty="0" err="1"/>
              <a:t>рефлекси</a:t>
            </a:r>
            <a:r>
              <a:rPr dirty="0"/>
              <a:t> — </a:t>
            </a:r>
            <a:r>
              <a:rPr dirty="0" err="1"/>
              <a:t>автоматичні</a:t>
            </a:r>
            <a:r>
              <a:rPr dirty="0"/>
              <a:t> </a:t>
            </a:r>
            <a:r>
              <a:rPr dirty="0" err="1"/>
              <a:t>рухи</a:t>
            </a:r>
            <a:r>
              <a:rPr dirty="0"/>
              <a:t> </a:t>
            </a:r>
            <a:r>
              <a:rPr dirty="0" err="1"/>
              <a:t>новонародженого</a:t>
            </a:r>
            <a:r>
              <a:rPr dirty="0"/>
              <a:t>, </a:t>
            </a:r>
            <a:r>
              <a:rPr dirty="0" err="1"/>
              <a:t>які</a:t>
            </a:r>
            <a:r>
              <a:rPr dirty="0"/>
              <a:t> </a:t>
            </a:r>
            <a:r>
              <a:rPr dirty="0" err="1"/>
              <a:t>мають</a:t>
            </a:r>
            <a:r>
              <a:rPr dirty="0"/>
              <a:t> </a:t>
            </a:r>
            <a:r>
              <a:rPr dirty="0" err="1"/>
              <a:t>згаснути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1 </a:t>
            </a:r>
            <a:r>
              <a:rPr dirty="0" err="1"/>
              <a:t>року</a:t>
            </a:r>
            <a:r>
              <a:rPr dirty="0"/>
              <a:t>.</a:t>
            </a:r>
          </a:p>
          <a:p>
            <a:r>
              <a:rPr dirty="0" err="1"/>
              <a:t>Якщо</a:t>
            </a:r>
            <a:r>
              <a:rPr dirty="0"/>
              <a:t> </a:t>
            </a:r>
            <a:r>
              <a:rPr dirty="0" err="1"/>
              <a:t>залишаються</a:t>
            </a:r>
            <a:r>
              <a:rPr dirty="0"/>
              <a:t> </a:t>
            </a:r>
            <a:r>
              <a:rPr dirty="0" err="1"/>
              <a:t>активними</a:t>
            </a:r>
            <a:r>
              <a:rPr dirty="0"/>
              <a:t>, </a:t>
            </a:r>
            <a:r>
              <a:rPr dirty="0" err="1"/>
              <a:t>впливають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мовлення</a:t>
            </a:r>
            <a:r>
              <a:rPr dirty="0"/>
              <a:t>, </a:t>
            </a:r>
            <a:r>
              <a:rPr dirty="0" err="1"/>
              <a:t>увагу</a:t>
            </a:r>
            <a:r>
              <a:rPr dirty="0"/>
              <a:t>, </a:t>
            </a:r>
            <a:r>
              <a:rPr dirty="0" err="1"/>
              <a:t>поведінку</a:t>
            </a:r>
            <a:r>
              <a:rPr dirty="0"/>
              <a:t>.</a:t>
            </a:r>
          </a:p>
          <a:p>
            <a:r>
              <a:rPr dirty="0" err="1"/>
              <a:t>Впливають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ефективність</a:t>
            </a:r>
            <a:r>
              <a:rPr dirty="0"/>
              <a:t> </a:t>
            </a:r>
            <a:r>
              <a:rPr dirty="0" err="1"/>
              <a:t>логопедичної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882C19-5EF5-4066-A2BE-E344851E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342" y="2242046"/>
            <a:ext cx="5500890" cy="3930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A0E4A9-ABF3-43C9-8AB6-8DF3BCD29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106" y="3137925"/>
            <a:ext cx="3276360" cy="37200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C86F80-E862-42D2-843F-D0D904A71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28" y="3634989"/>
            <a:ext cx="2772051" cy="30713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8EE58-C57E-44AC-AF73-AC3E38576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38" y="1483950"/>
            <a:ext cx="2092936" cy="30635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0B462C-862A-4399-A982-A90099044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5" y="2047973"/>
            <a:ext cx="2425084" cy="30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5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Логоритміка і рухова активність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Музичні ігри з ритмом і рухами.</a:t>
            </a:r>
          </a:p>
          <a:p>
            <a:r>
              <a:t>Включення рухів у мовленнєві завдання.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Схема заняття з дитиною в ЗДО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1. Вступ — руханка, дихання</a:t>
            </a:r>
          </a:p>
          <a:p>
            <a:r>
              <a:t>2. Основна частина — вправи, мовленнєві завдання</a:t>
            </a:r>
          </a:p>
          <a:p>
            <a:r>
              <a:t>3. Заключна — релаксація, підбиття підсумку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Додаткові матеріали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Діагностичні картки</a:t>
            </a:r>
          </a:p>
          <a:p>
            <a:r>
              <a:t>Таблиця фіксації результатів</a:t>
            </a:r>
          </a:p>
          <a:p>
            <a:r>
              <a:t>Зразок індивідуального плану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C0E9B-28A6-4ACE-832E-98509A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4810126" cy="773906"/>
          </a:xfrm>
        </p:spPr>
        <p:txBody>
          <a:bodyPr>
            <a:normAutofit fontScale="90000"/>
          </a:bodyPr>
          <a:lstStyle/>
          <a:p>
            <a:r>
              <a:rPr lang="uk-UA" altLang="uk-UA" sz="1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КАРТКА СПОСТЕРЕЖЕННЯ ЗА НЕЗГАСЛИМИ РЕФЛЕКСАМИ</a:t>
            </a:r>
            <a:br>
              <a:rPr lang="uk-UA" altLang="uk-UA" sz="18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860012-BD4C-40A2-B40A-880565353B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00826"/>
              </p:ext>
            </p:extLst>
          </p:nvPr>
        </p:nvGraphicFramePr>
        <p:xfrm>
          <a:off x="609599" y="1533526"/>
          <a:ext cx="6238875" cy="3723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349512847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1552496653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3539547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48848087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869124352"/>
                    </a:ext>
                  </a:extLst>
                </a:gridCol>
              </a:tblGrid>
              <a:tr h="588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Назва рефлексу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Дата обстеження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Ознаки активності (приклади)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Вплив на мовлення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Коментарі логопеда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30992130"/>
                  </a:ext>
                </a:extLst>
              </a:tr>
              <a:tr h="724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Моро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Підвищена тривожність, неспокійність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Затримка артикуляції, заїкання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54260703"/>
                  </a:ext>
                </a:extLst>
              </a:tr>
              <a:tr h="724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TLR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Поганий контроль голови, проблеми з тонусом шиї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Вплив на жування, вимову звуків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89826051"/>
                  </a:ext>
                </a:extLst>
              </a:tr>
              <a:tr h="960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ATNR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Асиметрія рухів, труднощі з координацією рук і очей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Вплив на розвиток фонематичного слуху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20088835"/>
                  </a:ext>
                </a:extLst>
              </a:tr>
              <a:tr h="724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STNR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</a:rPr>
                        <a:t>Труднощі при поворотах, сидінні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Порушення мовленнєвої моторики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6836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08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609600"/>
            <a:ext cx="6347713" cy="523875"/>
          </a:xfrm>
        </p:spPr>
        <p:txBody>
          <a:bodyPr>
            <a:normAutofit fontScale="90000"/>
          </a:bodyPr>
          <a:lstStyle/>
          <a:p>
            <a:r>
              <a:rPr lang="uk-UA" altLang="uk-UA" sz="2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ІНДИВІДУАЛЬНИЙ ПЛАН КОРЕКЦІЇ</a:t>
            </a:r>
            <a:br>
              <a:rPr lang="uk-UA" altLang="uk-UA" sz="2000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EE7F112-D197-436A-8D50-BECFE8A96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60709"/>
              </p:ext>
            </p:extLst>
          </p:nvPr>
        </p:nvGraphicFramePr>
        <p:xfrm>
          <a:off x="514351" y="1343025"/>
          <a:ext cx="6443665" cy="403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733">
                  <a:extLst>
                    <a:ext uri="{9D8B030D-6E8A-4147-A177-3AD203B41FA5}">
                      <a16:colId xmlns:a16="http://schemas.microsoft.com/office/drawing/2014/main" val="3793321351"/>
                    </a:ext>
                  </a:extLst>
                </a:gridCol>
                <a:gridCol w="1288733">
                  <a:extLst>
                    <a:ext uri="{9D8B030D-6E8A-4147-A177-3AD203B41FA5}">
                      <a16:colId xmlns:a16="http://schemas.microsoft.com/office/drawing/2014/main" val="2996571864"/>
                    </a:ext>
                  </a:extLst>
                </a:gridCol>
                <a:gridCol w="1288733">
                  <a:extLst>
                    <a:ext uri="{9D8B030D-6E8A-4147-A177-3AD203B41FA5}">
                      <a16:colId xmlns:a16="http://schemas.microsoft.com/office/drawing/2014/main" val="2629872107"/>
                    </a:ext>
                  </a:extLst>
                </a:gridCol>
                <a:gridCol w="1288733">
                  <a:extLst>
                    <a:ext uri="{9D8B030D-6E8A-4147-A177-3AD203B41FA5}">
                      <a16:colId xmlns:a16="http://schemas.microsoft.com/office/drawing/2014/main" val="2465934792"/>
                    </a:ext>
                  </a:extLst>
                </a:gridCol>
                <a:gridCol w="1288733">
                  <a:extLst>
                    <a:ext uri="{9D8B030D-6E8A-4147-A177-3AD203B41FA5}">
                      <a16:colId xmlns:a16="http://schemas.microsoft.com/office/drawing/2014/main" val="1737846718"/>
                    </a:ext>
                  </a:extLst>
                </a:gridCol>
              </a:tblGrid>
              <a:tr h="677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Мета роботи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Вправа / Засіб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Частота і тривалість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Відповідальний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Результат / Коментарі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53225877"/>
                  </a:ext>
                </a:extLst>
              </a:tr>
              <a:tr h="100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Знизити активність рефлексу Моро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Вправа «Обійми себе»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Щоденно, 5 хвилин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Логопед / Батьки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63215310"/>
                  </a:ext>
                </a:extLst>
              </a:tr>
              <a:tr h="677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Нормалізувати тонус шиї (TLR)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Вправа «Кішечка–верблюд»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Щодня, 5–7 повторів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Логопед / Батьки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18132188"/>
                  </a:ext>
                </a:extLst>
              </a:tr>
              <a:tr h="677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Зменшити асиметрію (ATNR)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Вправа «Змійка»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3–5 разів на день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Логопед / Батьки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4401661"/>
                  </a:ext>
                </a:extLst>
              </a:tr>
              <a:tr h="100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Покращити координацію (STNR)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Вправа «Чотириніжка»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5–7 повторів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>
                          <a:effectLst/>
                        </a:rPr>
                        <a:t>Логопед / Батьки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uk-U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884813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Висновки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4950"/>
            <a:ext cx="5867401" cy="4248151"/>
          </a:xfrm>
        </p:spPr>
        <p:txBody>
          <a:bodyPr/>
          <a:lstStyle/>
          <a:p>
            <a:endParaRPr dirty="0"/>
          </a:p>
          <a:p>
            <a:r>
              <a:rPr dirty="0" err="1"/>
              <a:t>Незгаслі</a:t>
            </a:r>
            <a:r>
              <a:rPr dirty="0"/>
              <a:t> </a:t>
            </a:r>
            <a:r>
              <a:rPr dirty="0" err="1"/>
              <a:t>рефлекси</a:t>
            </a:r>
            <a:r>
              <a:rPr dirty="0"/>
              <a:t> — </a:t>
            </a:r>
            <a:r>
              <a:rPr dirty="0" err="1"/>
              <a:t>часта</a:t>
            </a:r>
            <a:r>
              <a:rPr dirty="0"/>
              <a:t>, </a:t>
            </a:r>
            <a:r>
              <a:rPr dirty="0" err="1"/>
              <a:t>але</a:t>
            </a:r>
            <a:r>
              <a:rPr dirty="0"/>
              <a:t> </a:t>
            </a:r>
            <a:r>
              <a:rPr dirty="0" err="1"/>
              <a:t>недооцінена</a:t>
            </a:r>
            <a:r>
              <a:rPr dirty="0"/>
              <a:t> </a:t>
            </a:r>
            <a:r>
              <a:rPr dirty="0" err="1"/>
              <a:t>причина</a:t>
            </a:r>
            <a:r>
              <a:rPr dirty="0"/>
              <a:t> </a:t>
            </a:r>
            <a:r>
              <a:rPr dirty="0" err="1"/>
              <a:t>мовленнєвих</a:t>
            </a:r>
            <a:r>
              <a:rPr dirty="0"/>
              <a:t> </a:t>
            </a:r>
            <a:r>
              <a:rPr dirty="0" err="1"/>
              <a:t>труднощів</a:t>
            </a:r>
            <a:r>
              <a:rPr dirty="0"/>
              <a:t>.</a:t>
            </a:r>
          </a:p>
          <a:p>
            <a:r>
              <a:rPr dirty="0" err="1"/>
              <a:t>Своєчасна</a:t>
            </a:r>
            <a:r>
              <a:rPr dirty="0"/>
              <a:t> </a:t>
            </a:r>
            <a:r>
              <a:rPr dirty="0" err="1"/>
              <a:t>діагностика</a:t>
            </a:r>
            <a:r>
              <a:rPr dirty="0"/>
              <a:t> </a:t>
            </a:r>
            <a:r>
              <a:rPr dirty="0" err="1"/>
              <a:t>підвищує</a:t>
            </a:r>
            <a:r>
              <a:rPr dirty="0"/>
              <a:t> </a:t>
            </a:r>
            <a:r>
              <a:rPr dirty="0" err="1"/>
              <a:t>ефективність</a:t>
            </a:r>
            <a:r>
              <a:rPr dirty="0"/>
              <a:t> </a:t>
            </a:r>
            <a:r>
              <a:rPr dirty="0" err="1"/>
              <a:t>логопедичної</a:t>
            </a:r>
            <a:r>
              <a:rPr dirty="0"/>
              <a:t> </a:t>
            </a:r>
            <a:r>
              <a:rPr dirty="0" err="1"/>
              <a:t>роботи</a:t>
            </a:r>
            <a:r>
              <a:rPr dirty="0"/>
              <a:t>.</a:t>
            </a:r>
            <a:endParaRPr lang="uk-UA" dirty="0"/>
          </a:p>
          <a:p>
            <a:r>
              <a:rPr lang="uk-UA" dirty="0"/>
              <a:t>Розвиток мовлення  дитини тісно пов’язаний з фізичним розвитком і контролем над рухами.</a:t>
            </a:r>
          </a:p>
          <a:p>
            <a:r>
              <a:rPr lang="uk-UA" dirty="0"/>
              <a:t> Незгаслі первинні рефлекси можуть впливати на моторні навички, які потрібні для чіткої артикуляції та усвідомленого мовлення.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Коли запідозрити активний рефлекс?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Дитина сидить у неприродній позі, постійно рухається.</a:t>
            </a:r>
          </a:p>
          <a:p>
            <a:r>
              <a:t>Є труднощі з диханням, ковтанням, слиновиділенням.</a:t>
            </a:r>
          </a:p>
          <a:p>
            <a:r>
              <a:t>Артикуляційні вправи не дають результату.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9B7A8-81E5-4C5F-8E66-965C61D2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Безумовні примітивні рефлекси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D1233D-E335-4022-A0DA-87CAAB909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62" y="2130646"/>
            <a:ext cx="8115315" cy="4194739"/>
          </a:xfrm>
        </p:spPr>
      </p:pic>
    </p:spTree>
    <p:extLst>
      <p:ext uri="{BB962C8B-B14F-4D97-AF65-F5344CB8AC3E}">
        <p14:creationId xmlns:p14="http://schemas.microsoft.com/office/powerpoint/2010/main" val="260360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Ссальний</a:t>
            </a:r>
            <a:r>
              <a:rPr dirty="0"/>
              <a:t>, </a:t>
            </a:r>
            <a:r>
              <a:rPr dirty="0" err="1"/>
              <a:t>хоботковий</a:t>
            </a:r>
            <a:r>
              <a:rPr dirty="0"/>
              <a:t>, </a:t>
            </a:r>
            <a:r>
              <a:rPr dirty="0" err="1"/>
              <a:t>пошуковий</a:t>
            </a:r>
            <a:r>
              <a:rPr dirty="0"/>
              <a:t> </a:t>
            </a:r>
            <a:r>
              <a:rPr dirty="0" err="1"/>
              <a:t>рефлекси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3113989" cy="3880773"/>
          </a:xfrm>
        </p:spPr>
        <p:txBody>
          <a:bodyPr>
            <a:normAutofit lnSpcReduction="10000"/>
          </a:bodyPr>
          <a:lstStyle/>
          <a:p>
            <a:endParaRPr dirty="0"/>
          </a:p>
          <a:p>
            <a:r>
              <a:rPr dirty="0" err="1"/>
              <a:t>Вплив</a:t>
            </a:r>
            <a:r>
              <a:rPr dirty="0"/>
              <a:t>: </a:t>
            </a:r>
            <a:r>
              <a:rPr dirty="0" err="1"/>
              <a:t>порушення</a:t>
            </a:r>
            <a:r>
              <a:rPr dirty="0"/>
              <a:t> </a:t>
            </a:r>
            <a:r>
              <a:rPr dirty="0" err="1"/>
              <a:t>ковтання</a:t>
            </a:r>
            <a:r>
              <a:rPr dirty="0"/>
              <a:t>, </a:t>
            </a:r>
            <a:r>
              <a:rPr dirty="0" err="1"/>
              <a:t>гіперсалівація</a:t>
            </a:r>
            <a:r>
              <a:rPr dirty="0"/>
              <a:t>, </a:t>
            </a:r>
            <a:r>
              <a:rPr dirty="0" err="1"/>
              <a:t>труднощі</a:t>
            </a:r>
            <a:r>
              <a:rPr dirty="0"/>
              <a:t> у </a:t>
            </a:r>
            <a:r>
              <a:rPr dirty="0" err="1"/>
              <a:t>звукоутворенні</a:t>
            </a:r>
            <a:r>
              <a:rPr dirty="0"/>
              <a:t>.</a:t>
            </a:r>
          </a:p>
          <a:p>
            <a:r>
              <a:rPr dirty="0" err="1"/>
              <a:t>Тест</a:t>
            </a:r>
            <a:r>
              <a:rPr dirty="0"/>
              <a:t>: </a:t>
            </a:r>
            <a:r>
              <a:rPr dirty="0" err="1"/>
              <a:t>доторк</a:t>
            </a:r>
            <a:r>
              <a:rPr lang="uk-UA" dirty="0" err="1"/>
              <a:t>нутися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губ</a:t>
            </a:r>
            <a:r>
              <a:rPr dirty="0"/>
              <a:t>/</a:t>
            </a:r>
            <a:r>
              <a:rPr dirty="0" err="1"/>
              <a:t>щоки</a:t>
            </a:r>
            <a:r>
              <a:rPr dirty="0"/>
              <a:t> → </a:t>
            </a:r>
            <a:r>
              <a:rPr dirty="0" err="1"/>
              <a:t>ссальні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</a:t>
            </a:r>
            <a:r>
              <a:rPr dirty="0" err="1"/>
              <a:t>пошукові</a:t>
            </a:r>
            <a:r>
              <a:rPr dirty="0"/>
              <a:t> </a:t>
            </a:r>
            <a:r>
              <a:rPr dirty="0" err="1"/>
              <a:t>рухи</a:t>
            </a:r>
            <a:r>
              <a:rPr dirty="0"/>
              <a:t>.</a:t>
            </a:r>
          </a:p>
          <a:p>
            <a:r>
              <a:rPr dirty="0" err="1"/>
              <a:t>Вправи</a:t>
            </a:r>
            <a:r>
              <a:rPr dirty="0"/>
              <a:t>: </a:t>
            </a:r>
            <a:r>
              <a:rPr dirty="0" err="1"/>
              <a:t>масаж</a:t>
            </a:r>
            <a:r>
              <a:rPr dirty="0"/>
              <a:t> </a:t>
            </a:r>
            <a:r>
              <a:rPr dirty="0" err="1"/>
              <a:t>губ</a:t>
            </a:r>
            <a:r>
              <a:rPr dirty="0"/>
              <a:t>, </a:t>
            </a:r>
            <a:r>
              <a:rPr dirty="0" err="1"/>
              <a:t>артикуляційна</a:t>
            </a:r>
            <a:r>
              <a:rPr dirty="0"/>
              <a:t> </a:t>
            </a:r>
            <a:r>
              <a:rPr dirty="0" err="1"/>
              <a:t>гімнастика</a:t>
            </a:r>
            <a:r>
              <a:rPr dirty="0"/>
              <a:t>, </a:t>
            </a:r>
            <a:r>
              <a:rPr dirty="0" err="1"/>
              <a:t>дихальні</a:t>
            </a:r>
            <a:r>
              <a:rPr dirty="0"/>
              <a:t> </a:t>
            </a:r>
            <a:r>
              <a:rPr dirty="0" err="1"/>
              <a:t>вправи</a:t>
            </a:r>
            <a:r>
              <a:rPr dirty="0"/>
              <a:t>.</a:t>
            </a:r>
          </a:p>
        </p:txBody>
      </p:sp>
      <p:pic>
        <p:nvPicPr>
          <p:cNvPr id="2052" name="Picture 4" descr="Як пробудити смоктальний рефлекс | Мамоведія - про здоров'я та розвиток  дитини">
            <a:extLst>
              <a:ext uri="{FF2B5EF4-FFF2-40B4-BE49-F238E27FC236}">
                <a16:creationId xmlns:a16="http://schemas.microsoft.com/office/drawing/2014/main" id="{24E08B38-318F-4FCB-8CE5-2C89F28E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96" y="1858931"/>
            <a:ext cx="2755965" cy="21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флекси новонароджених: що важливо знати батькам — КРОК ЗА КРОКОМ">
            <a:extLst>
              <a:ext uri="{FF2B5EF4-FFF2-40B4-BE49-F238E27FC236}">
                <a16:creationId xmlns:a16="http://schemas.microsoft.com/office/drawing/2014/main" id="{36D26E4A-3740-48D6-8B26-EA797A5A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59" y="3281586"/>
            <a:ext cx="1551930" cy="22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флекси новонароджених: що важливо знати батькам — КРОК ЗА КРОКОМ">
            <a:extLst>
              <a:ext uri="{FF2B5EF4-FFF2-40B4-BE49-F238E27FC236}">
                <a16:creationId xmlns:a16="http://schemas.microsoft.com/office/drawing/2014/main" id="{22E428A3-09FE-441E-A72D-7159A945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26" y="3978904"/>
            <a:ext cx="3133700" cy="20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Долонно-ротовий рефлекс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24" y="1378166"/>
            <a:ext cx="6347714" cy="3880773"/>
          </a:xfrm>
        </p:spPr>
        <p:txBody>
          <a:bodyPr/>
          <a:lstStyle/>
          <a:p>
            <a:endParaRPr dirty="0"/>
          </a:p>
          <a:p>
            <a:r>
              <a:rPr dirty="0" err="1"/>
              <a:t>Вплив</a:t>
            </a:r>
            <a:r>
              <a:rPr dirty="0"/>
              <a:t>: </a:t>
            </a:r>
            <a:r>
              <a:rPr dirty="0" err="1"/>
              <a:t>надмірна</a:t>
            </a:r>
            <a:r>
              <a:rPr dirty="0"/>
              <a:t> </a:t>
            </a:r>
            <a:r>
              <a:rPr dirty="0" err="1"/>
              <a:t>активність</a:t>
            </a:r>
            <a:r>
              <a:rPr dirty="0"/>
              <a:t> </a:t>
            </a:r>
            <a:r>
              <a:rPr dirty="0" err="1"/>
              <a:t>язика</a:t>
            </a:r>
            <a:r>
              <a:rPr dirty="0"/>
              <a:t>, </a:t>
            </a:r>
            <a:r>
              <a:rPr dirty="0" err="1"/>
              <a:t>труднощі</a:t>
            </a:r>
            <a:r>
              <a:rPr dirty="0"/>
              <a:t> з </a:t>
            </a:r>
            <a:r>
              <a:rPr dirty="0" err="1"/>
              <a:t>мовленнєвим</a:t>
            </a:r>
            <a:r>
              <a:rPr dirty="0"/>
              <a:t> </a:t>
            </a:r>
            <a:r>
              <a:rPr dirty="0" err="1"/>
              <a:t>диханням</a:t>
            </a:r>
            <a:r>
              <a:rPr dirty="0"/>
              <a:t>.</a:t>
            </a:r>
          </a:p>
          <a:p>
            <a:r>
              <a:rPr dirty="0" err="1"/>
              <a:t>Тест</a:t>
            </a:r>
            <a:r>
              <a:rPr dirty="0"/>
              <a:t>: </a:t>
            </a:r>
            <a:r>
              <a:rPr dirty="0" err="1"/>
              <a:t>натискання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долоню</a:t>
            </a:r>
            <a:r>
              <a:rPr dirty="0"/>
              <a:t> → </a:t>
            </a:r>
            <a:r>
              <a:rPr dirty="0" err="1"/>
              <a:t>відкриття</a:t>
            </a:r>
            <a:r>
              <a:rPr dirty="0"/>
              <a:t> </a:t>
            </a:r>
            <a:r>
              <a:rPr dirty="0" err="1"/>
              <a:t>рота</a:t>
            </a:r>
            <a:r>
              <a:rPr dirty="0"/>
              <a:t>.</a:t>
            </a:r>
          </a:p>
          <a:p>
            <a:r>
              <a:rPr dirty="0" err="1"/>
              <a:t>Вправи</a:t>
            </a:r>
            <a:r>
              <a:rPr dirty="0"/>
              <a:t>: </a:t>
            </a:r>
            <a:r>
              <a:rPr dirty="0" err="1"/>
              <a:t>тактильна</a:t>
            </a:r>
            <a:r>
              <a:rPr dirty="0"/>
              <a:t> </a:t>
            </a:r>
            <a:r>
              <a:rPr dirty="0" err="1"/>
              <a:t>стимуляція</a:t>
            </a:r>
            <a:r>
              <a:rPr dirty="0"/>
              <a:t> </a:t>
            </a:r>
            <a:r>
              <a:rPr dirty="0" err="1"/>
              <a:t>долонь</a:t>
            </a:r>
            <a:r>
              <a:rPr dirty="0"/>
              <a:t>, </a:t>
            </a:r>
            <a:r>
              <a:rPr dirty="0" err="1"/>
              <a:t>ігри</a:t>
            </a:r>
            <a:r>
              <a:rPr dirty="0"/>
              <a:t> </a:t>
            </a:r>
            <a:r>
              <a:rPr lang="uk-UA" dirty="0"/>
              <a:t>на розвиток</a:t>
            </a:r>
            <a:r>
              <a:rPr dirty="0"/>
              <a:t> </a:t>
            </a:r>
            <a:r>
              <a:rPr dirty="0" err="1"/>
              <a:t>дрібно</a:t>
            </a:r>
            <a:r>
              <a:rPr lang="uk-UA" dirty="0"/>
              <a:t>ї</a:t>
            </a:r>
            <a:r>
              <a:rPr dirty="0"/>
              <a:t> </a:t>
            </a:r>
            <a:r>
              <a:rPr dirty="0" err="1"/>
              <a:t>моторик</a:t>
            </a:r>
            <a:r>
              <a:rPr lang="uk-UA" dirty="0"/>
              <a:t>и</a:t>
            </a:r>
            <a:r>
              <a:rPr dirty="0"/>
              <a:t>.</a:t>
            </a:r>
          </a:p>
        </p:txBody>
      </p:sp>
      <p:pic>
        <p:nvPicPr>
          <p:cNvPr id="4" name="Рисунок 3" descr="ÐÐ°ÑÑÐ¸Ð½ÐºÐ¸ Ð¿Ð¾ Ð·Ð°Ð¿ÑÐ¾ÑÑ Ð ÐÐ¤ÐÐÐÐ¡ Ð±ÐÐÐÐÐÐ">
            <a:extLst>
              <a:ext uri="{FF2B5EF4-FFF2-40B4-BE49-F238E27FC236}">
                <a16:creationId xmlns:a16="http://schemas.microsoft.com/office/drawing/2014/main" id="{32B46935-24CE-4145-ABC6-6C0C81BACF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3429000"/>
            <a:ext cx="3807987" cy="312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TLR — </a:t>
            </a:r>
            <a:r>
              <a:rPr dirty="0" err="1"/>
              <a:t>Тонічний</a:t>
            </a:r>
            <a:r>
              <a:rPr dirty="0"/>
              <a:t> </a:t>
            </a:r>
            <a:r>
              <a:rPr dirty="0" err="1"/>
              <a:t>лабіринтний</a:t>
            </a:r>
            <a:r>
              <a:rPr dirty="0"/>
              <a:t> </a:t>
            </a:r>
            <a:r>
              <a:rPr dirty="0" err="1"/>
              <a:t>рефлекс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 err="1"/>
              <a:t>Вплив</a:t>
            </a:r>
            <a:r>
              <a:rPr dirty="0"/>
              <a:t>: </a:t>
            </a:r>
            <a:r>
              <a:rPr dirty="0" err="1"/>
              <a:t>гіпертонус</a:t>
            </a:r>
            <a:r>
              <a:rPr dirty="0"/>
              <a:t> </a:t>
            </a:r>
            <a:r>
              <a:rPr dirty="0" err="1"/>
              <a:t>м'язів</a:t>
            </a:r>
            <a:r>
              <a:rPr dirty="0"/>
              <a:t>, </a:t>
            </a:r>
            <a:r>
              <a:rPr dirty="0" err="1"/>
              <a:t>порушення</a:t>
            </a:r>
            <a:r>
              <a:rPr dirty="0"/>
              <a:t> </a:t>
            </a:r>
            <a:r>
              <a:rPr dirty="0" err="1"/>
              <a:t>постави</a:t>
            </a:r>
            <a:r>
              <a:rPr dirty="0"/>
              <a:t>, </a:t>
            </a:r>
            <a:r>
              <a:rPr lang="uk-UA" dirty="0"/>
              <a:t>скутість</a:t>
            </a:r>
            <a:r>
              <a:rPr dirty="0"/>
              <a:t> </a:t>
            </a:r>
            <a:r>
              <a:rPr dirty="0" err="1"/>
              <a:t>артикуляційних</a:t>
            </a:r>
            <a:r>
              <a:rPr dirty="0"/>
              <a:t> </a:t>
            </a:r>
            <a:r>
              <a:rPr dirty="0" err="1"/>
              <a:t>м'язів</a:t>
            </a:r>
            <a:r>
              <a:rPr dirty="0"/>
              <a:t>.</a:t>
            </a:r>
          </a:p>
          <a:p>
            <a:r>
              <a:rPr dirty="0" err="1"/>
              <a:t>Тест</a:t>
            </a:r>
            <a:r>
              <a:rPr dirty="0"/>
              <a:t>: </a:t>
            </a:r>
            <a:r>
              <a:rPr dirty="0" err="1"/>
              <a:t>лежачи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спині</a:t>
            </a:r>
            <a:r>
              <a:rPr dirty="0"/>
              <a:t> — </a:t>
            </a:r>
            <a:r>
              <a:rPr dirty="0" err="1"/>
              <a:t>м'язова</a:t>
            </a:r>
            <a:r>
              <a:rPr dirty="0"/>
              <a:t> </a:t>
            </a:r>
            <a:r>
              <a:rPr dirty="0" err="1"/>
              <a:t>ригідність</a:t>
            </a:r>
            <a:r>
              <a:rPr dirty="0"/>
              <a:t>.</a:t>
            </a:r>
          </a:p>
          <a:p>
            <a:r>
              <a:rPr dirty="0" err="1"/>
              <a:t>Вправи</a:t>
            </a:r>
            <a:r>
              <a:rPr dirty="0"/>
              <a:t>: </a:t>
            </a:r>
            <a:r>
              <a:rPr dirty="0" err="1"/>
              <a:t>перекати</a:t>
            </a:r>
            <a:r>
              <a:rPr dirty="0"/>
              <a:t>, </a:t>
            </a:r>
            <a:r>
              <a:rPr dirty="0" err="1"/>
              <a:t>повзання</a:t>
            </a:r>
            <a:r>
              <a:rPr dirty="0"/>
              <a:t>, </a:t>
            </a:r>
            <a:r>
              <a:rPr dirty="0" err="1"/>
              <a:t>вправи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розслаблення</a:t>
            </a:r>
            <a:r>
              <a:rPr dirty="0"/>
              <a:t>.</a:t>
            </a:r>
          </a:p>
        </p:txBody>
      </p:sp>
      <p:pic>
        <p:nvPicPr>
          <p:cNvPr id="3074" name="Picture 2" descr="Лабіринтний тонічний рефлекс, який проявляється при зміні положення голови  дитини в просторі. Так, у положенні на спині за вираженості цього рефлексу  наростає тонус м'язів-розгиначів. Це визначає характер ну позу дитини на  спині:">
            <a:extLst>
              <a:ext uri="{FF2B5EF4-FFF2-40B4-BE49-F238E27FC236}">
                <a16:creationId xmlns:a16="http://schemas.microsoft.com/office/drawing/2014/main" id="{F293E9E1-CF5F-4D3D-9CCF-A1600205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64" y="449035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ATNR — Асиметричний шийний рефлекс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93" y="2326027"/>
            <a:ext cx="3840066" cy="3880773"/>
          </a:xfrm>
        </p:spPr>
        <p:txBody>
          <a:bodyPr/>
          <a:lstStyle/>
          <a:p>
            <a:endParaRPr dirty="0"/>
          </a:p>
          <a:p>
            <a:r>
              <a:rPr dirty="0" err="1"/>
              <a:t>Вплив</a:t>
            </a:r>
            <a:r>
              <a:rPr dirty="0"/>
              <a:t>: </a:t>
            </a:r>
            <a:r>
              <a:rPr dirty="0" err="1"/>
              <a:t>утруднене</a:t>
            </a:r>
            <a:r>
              <a:rPr dirty="0"/>
              <a:t> </a:t>
            </a:r>
            <a:r>
              <a:rPr dirty="0" err="1"/>
              <a:t>перехрещення</a:t>
            </a:r>
            <a:r>
              <a:rPr dirty="0"/>
              <a:t> </a:t>
            </a:r>
            <a:r>
              <a:rPr dirty="0" err="1"/>
              <a:t>середньої</a:t>
            </a:r>
            <a:r>
              <a:rPr dirty="0"/>
              <a:t> </a:t>
            </a:r>
            <a:r>
              <a:rPr dirty="0" err="1"/>
              <a:t>лінії</a:t>
            </a:r>
            <a:r>
              <a:rPr dirty="0"/>
              <a:t>, </a:t>
            </a:r>
            <a:r>
              <a:rPr dirty="0" err="1"/>
              <a:t>спотворена</a:t>
            </a:r>
            <a:r>
              <a:rPr dirty="0"/>
              <a:t> </a:t>
            </a:r>
            <a:r>
              <a:rPr dirty="0" err="1"/>
              <a:t>вимова</a:t>
            </a:r>
            <a:r>
              <a:rPr dirty="0"/>
              <a:t>.</a:t>
            </a:r>
          </a:p>
          <a:p>
            <a:r>
              <a:rPr dirty="0" err="1"/>
              <a:t>Тест</a:t>
            </a:r>
            <a:r>
              <a:rPr dirty="0"/>
              <a:t>: </a:t>
            </a:r>
            <a:r>
              <a:rPr dirty="0" err="1"/>
              <a:t>поворот</a:t>
            </a:r>
            <a:r>
              <a:rPr dirty="0"/>
              <a:t> </a:t>
            </a:r>
            <a:r>
              <a:rPr dirty="0" err="1"/>
              <a:t>голови</a:t>
            </a:r>
            <a:r>
              <a:rPr dirty="0"/>
              <a:t> → </a:t>
            </a:r>
            <a:r>
              <a:rPr dirty="0" err="1"/>
              <a:t>витягування</a:t>
            </a:r>
            <a:r>
              <a:rPr dirty="0"/>
              <a:t> </a:t>
            </a:r>
            <a:r>
              <a:rPr dirty="0" err="1"/>
              <a:t>руки</a:t>
            </a:r>
            <a:r>
              <a:rPr dirty="0"/>
              <a:t>/</a:t>
            </a:r>
            <a:r>
              <a:rPr dirty="0" err="1"/>
              <a:t>ноги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бік</a:t>
            </a:r>
            <a:r>
              <a:rPr dirty="0"/>
              <a:t>.</a:t>
            </a:r>
          </a:p>
          <a:p>
            <a:r>
              <a:rPr dirty="0" err="1"/>
              <a:t>Вправи</a:t>
            </a:r>
            <a:r>
              <a:rPr dirty="0"/>
              <a:t>: «</a:t>
            </a:r>
            <a:r>
              <a:rPr dirty="0" err="1"/>
              <a:t>кішка</a:t>
            </a:r>
            <a:r>
              <a:rPr dirty="0"/>
              <a:t>», </a:t>
            </a:r>
            <a:r>
              <a:rPr dirty="0" err="1"/>
              <a:t>перехресні</a:t>
            </a:r>
            <a:r>
              <a:rPr dirty="0"/>
              <a:t> </a:t>
            </a:r>
            <a:r>
              <a:rPr dirty="0" err="1"/>
              <a:t>кроки</a:t>
            </a:r>
            <a:r>
              <a:rPr dirty="0"/>
              <a:t>, </a:t>
            </a:r>
            <a:r>
              <a:rPr dirty="0" err="1"/>
              <a:t>малювання</a:t>
            </a:r>
            <a:r>
              <a:rPr dirty="0"/>
              <a:t> </a:t>
            </a:r>
            <a:r>
              <a:rPr dirty="0" err="1"/>
              <a:t>двома</a:t>
            </a:r>
            <a:r>
              <a:rPr dirty="0"/>
              <a:t> </a:t>
            </a:r>
            <a:r>
              <a:rPr dirty="0" err="1"/>
              <a:t>руками</a:t>
            </a:r>
            <a:r>
              <a:rPr dirty="0"/>
              <a:t>.</a:t>
            </a:r>
          </a:p>
        </p:txBody>
      </p:sp>
      <p:pic>
        <p:nvPicPr>
          <p:cNvPr id="4098" name="Picture 2" descr="АШТР, (Асиметричний тонічний рефлекс шиї), ——————————————————————————, •  виникає: 18 тиждень вагітності, • заторможується: близько 6 місяців від  народження, • вестибулярний рефлекс, Можливі прояви у ...">
            <a:extLst>
              <a:ext uri="{FF2B5EF4-FFF2-40B4-BE49-F238E27FC236}">
                <a16:creationId xmlns:a16="http://schemas.microsoft.com/office/drawing/2014/main" id="{2F6CC54F-4903-4D69-AEED-0AB251FF5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0" r="21294"/>
          <a:stretch/>
        </p:blipFill>
        <p:spPr bwMode="auto">
          <a:xfrm>
            <a:off x="4826853" y="1822942"/>
            <a:ext cx="2733443" cy="45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STNR — Симетричний шийний рефлекс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3425073" cy="3880773"/>
          </a:xfrm>
        </p:spPr>
        <p:txBody>
          <a:bodyPr/>
          <a:lstStyle/>
          <a:p>
            <a:endParaRPr dirty="0"/>
          </a:p>
          <a:p>
            <a:r>
              <a:rPr dirty="0" err="1"/>
              <a:t>Вплив</a:t>
            </a:r>
            <a:r>
              <a:rPr dirty="0"/>
              <a:t>: </a:t>
            </a:r>
            <a:r>
              <a:rPr dirty="0" err="1"/>
              <a:t>складності</a:t>
            </a:r>
            <a:r>
              <a:rPr dirty="0"/>
              <a:t> у </a:t>
            </a:r>
            <a:r>
              <a:rPr dirty="0" err="1"/>
              <a:t>координації</a:t>
            </a:r>
            <a:r>
              <a:rPr dirty="0"/>
              <a:t> </a:t>
            </a:r>
            <a:r>
              <a:rPr dirty="0" err="1"/>
              <a:t>рухів</a:t>
            </a:r>
            <a:r>
              <a:rPr dirty="0"/>
              <a:t>, </a:t>
            </a:r>
            <a:r>
              <a:rPr dirty="0" err="1"/>
              <a:t>мовленнєвій</a:t>
            </a:r>
            <a:r>
              <a:rPr dirty="0"/>
              <a:t> </a:t>
            </a:r>
            <a:r>
              <a:rPr dirty="0" err="1"/>
              <a:t>автоматизації</a:t>
            </a:r>
            <a:r>
              <a:rPr dirty="0"/>
              <a:t>.</a:t>
            </a:r>
          </a:p>
          <a:p>
            <a:r>
              <a:rPr dirty="0" err="1"/>
              <a:t>Тест</a:t>
            </a:r>
            <a:r>
              <a:rPr dirty="0"/>
              <a:t>: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згинанні</a:t>
            </a:r>
            <a:r>
              <a:rPr dirty="0"/>
              <a:t> </a:t>
            </a:r>
            <a:r>
              <a:rPr dirty="0" err="1"/>
              <a:t>шиї</a:t>
            </a:r>
            <a:r>
              <a:rPr dirty="0"/>
              <a:t> — </a:t>
            </a:r>
            <a:r>
              <a:rPr dirty="0" err="1"/>
              <a:t>згинаються</a:t>
            </a:r>
            <a:r>
              <a:rPr dirty="0"/>
              <a:t> </a:t>
            </a:r>
            <a:r>
              <a:rPr dirty="0" err="1"/>
              <a:t>руки</a:t>
            </a:r>
            <a:r>
              <a:rPr dirty="0"/>
              <a:t>, </a:t>
            </a:r>
            <a:r>
              <a:rPr dirty="0" err="1"/>
              <a:t>розгинаються</a:t>
            </a:r>
            <a:r>
              <a:rPr dirty="0"/>
              <a:t> </a:t>
            </a:r>
            <a:r>
              <a:rPr dirty="0" err="1"/>
              <a:t>ноги</a:t>
            </a:r>
            <a:r>
              <a:rPr dirty="0"/>
              <a:t>.</a:t>
            </a:r>
          </a:p>
          <a:p>
            <a:r>
              <a:rPr dirty="0" err="1"/>
              <a:t>Вправи</a:t>
            </a:r>
            <a:r>
              <a:rPr dirty="0"/>
              <a:t>: </a:t>
            </a:r>
            <a:r>
              <a:rPr dirty="0" err="1"/>
              <a:t>повзання</a:t>
            </a:r>
            <a:r>
              <a:rPr dirty="0"/>
              <a:t>, «</a:t>
            </a:r>
            <a:r>
              <a:rPr dirty="0" err="1"/>
              <a:t>ластівка</a:t>
            </a:r>
            <a:r>
              <a:rPr dirty="0"/>
              <a:t>», </a:t>
            </a:r>
            <a:r>
              <a:rPr dirty="0" err="1"/>
              <a:t>вправи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зміцнення</a:t>
            </a:r>
            <a:r>
              <a:rPr dirty="0"/>
              <a:t> </a:t>
            </a:r>
            <a:r>
              <a:rPr dirty="0" err="1"/>
              <a:t>шиї</a:t>
            </a:r>
            <a:r>
              <a:rPr dirty="0"/>
              <a:t>.</a:t>
            </a:r>
          </a:p>
        </p:txBody>
      </p:sp>
      <p:pic>
        <p:nvPicPr>
          <p:cNvPr id="5122" name="Picture 2" descr="Рефлексонормалізуюча гімнастика">
            <a:extLst>
              <a:ext uri="{FF2B5EF4-FFF2-40B4-BE49-F238E27FC236}">
                <a16:creationId xmlns:a16="http://schemas.microsoft.com/office/drawing/2014/main" id="{D6D9EB70-9180-41E7-A527-ADB54B8F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87" y="3429000"/>
            <a:ext cx="4413374" cy="21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821</Words>
  <Application>Microsoft Office PowerPoint</Application>
  <PresentationFormat>Екран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Аспект</vt:lpstr>
      <vt:lpstr>Корекційна робота з незакритими рефлексами як частина логопедичного супроводу </vt:lpstr>
      <vt:lpstr>Навіщо логопеду знати про незгаслі рефлекси?</vt:lpstr>
      <vt:lpstr>Коли запідозрити активний рефлекс?</vt:lpstr>
      <vt:lpstr>Безумовні примітивні рефлекси</vt:lpstr>
      <vt:lpstr>Ссальний, хоботковий, пошуковий рефлекси</vt:lpstr>
      <vt:lpstr>Долонно-ротовий рефлекс</vt:lpstr>
      <vt:lpstr>TLR — Тонічний лабіринтний рефлекс</vt:lpstr>
      <vt:lpstr>ATNR — Асиметричний шийний рефлекс</vt:lpstr>
      <vt:lpstr>STNR — Симетричний шийний рефлекс</vt:lpstr>
      <vt:lpstr>Хапальний рефлекс</vt:lpstr>
      <vt:lpstr>Презентація PowerPoint</vt:lpstr>
      <vt:lpstr>Як логопед може діагностувати рефлекси?</vt:lpstr>
      <vt:lpstr>Прості тести для логопеда</vt:lpstr>
      <vt:lpstr>Корекційна робота логопеда</vt:lpstr>
      <vt:lpstr>Інтеграція рефлексу Моро</vt:lpstr>
      <vt:lpstr>Вправи та заняття для подолання активних рефлексів</vt:lpstr>
      <vt:lpstr>Вправа «Кішечка–верблюд» (корекція рефлексу TLR)   </vt:lpstr>
      <vt:lpstr>Вправа «Обійми себе» (корекція рефлексу Моро)  щоденно по 3–5 хвилин. </vt:lpstr>
      <vt:lpstr>Презентація PowerPoint</vt:lpstr>
      <vt:lpstr>Презентація PowerPoint</vt:lpstr>
      <vt:lpstr>Логоритміка і рухова активність</vt:lpstr>
      <vt:lpstr>Схема заняття з дитиною в ЗДО</vt:lpstr>
      <vt:lpstr>Додаткові матеріали</vt:lpstr>
      <vt:lpstr>КАРТКА СПОСТЕРЕЖЕННЯ ЗА НЕЗГАСЛИМИ РЕФЛЕКСАМИ </vt:lpstr>
      <vt:lpstr>ІНДИВІДУАЛЬНИЙ ПЛАН КОРЕКЦІЇ </vt:lpstr>
      <vt:lpstr>Висновки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Корекційна робота з незакритими рефлексами як частина логопедичного супроводу </dc:title>
  <dc:subject/>
  <dc:creator/>
  <cp:keywords/>
  <dc:description>generated using python-pptx</dc:description>
  <cp:lastModifiedBy>Директор</cp:lastModifiedBy>
  <cp:revision>4</cp:revision>
  <dcterms:created xsi:type="dcterms:W3CDTF">2013-01-27T09:14:16Z</dcterms:created>
  <dcterms:modified xsi:type="dcterms:W3CDTF">2025-09-10T08:27:12Z</dcterms:modified>
  <cp:category/>
</cp:coreProperties>
</file>